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557" r:id="rId3"/>
    <p:sldId id="559" r:id="rId4"/>
    <p:sldId id="560" r:id="rId5"/>
    <p:sldId id="561" r:id="rId6"/>
    <p:sldId id="562" r:id="rId7"/>
    <p:sldId id="563" r:id="rId8"/>
    <p:sldId id="5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2326" autoAdjust="0"/>
  </p:normalViewPr>
  <p:slideViewPr>
    <p:cSldViewPr snapToGrid="0">
      <p:cViewPr varScale="1">
        <p:scale>
          <a:sx n="79" d="100"/>
          <a:sy n="79" d="100"/>
        </p:scale>
        <p:origin x="1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22AB7-5935-434D-99E3-6D55F5AEB2A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E6903-679E-41D7-A9A0-D37C1E31F2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8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altLang="en-US" dirty="0" smtClean="0"/>
              <a:t>Do a brief review of counseling; have patient confirm their data in </a:t>
            </a:r>
            <a:r>
              <a:rPr lang="en-US" altLang="en-US" baseline="0" dirty="0" smtClean="0"/>
              <a:t>demographic fields 2 thru 14.</a:t>
            </a:r>
          </a:p>
          <a:p>
            <a:pPr defTabSz="931774">
              <a:defRPr/>
            </a:pPr>
            <a:r>
              <a:rPr lang="en-US" altLang="en-US" baseline="0" dirty="0" smtClean="0"/>
              <a:t>Is there a change in hearing?</a:t>
            </a:r>
          </a:p>
          <a:p>
            <a:pPr defTabSz="931774">
              <a:defRPr/>
            </a:pPr>
            <a:r>
              <a:rPr lang="en-US" altLang="en-US" baseline="0" dirty="0" smtClean="0"/>
              <a:t>Are thresholds within the range of normal?</a:t>
            </a:r>
          </a:p>
          <a:p>
            <a:pPr defTabSz="931774">
              <a:defRPr/>
            </a:pPr>
            <a:r>
              <a:rPr lang="en-US" altLang="en-US" baseline="0" dirty="0" smtClean="0"/>
              <a:t>Where does the patient need to go?</a:t>
            </a:r>
            <a:endParaRPr lang="en-US" altLang="en-US" dirty="0" smtClean="0"/>
          </a:p>
          <a:p>
            <a:r>
              <a:rPr lang="en-US" dirty="0" smtClean="0"/>
              <a:t>Have students write responses in their training booklet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6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altLang="en-US" dirty="0" smtClean="0"/>
              <a:t>Do a brief review of counseling; have patient confirm their data in </a:t>
            </a:r>
            <a:r>
              <a:rPr lang="en-US" altLang="en-US" baseline="0" dirty="0" smtClean="0"/>
              <a:t>demographic fields 2 thru 14.</a:t>
            </a:r>
          </a:p>
          <a:p>
            <a:pPr defTabSz="931774">
              <a:defRPr/>
            </a:pPr>
            <a:r>
              <a:rPr lang="en-US" altLang="en-US" baseline="0" dirty="0" smtClean="0"/>
              <a:t>Is there a change in hearing? EWS patient needs to sign DD Form 2216</a:t>
            </a:r>
          </a:p>
          <a:p>
            <a:pPr defTabSz="931774">
              <a:defRPr/>
            </a:pPr>
            <a:r>
              <a:rPr lang="en-US" altLang="en-US" baseline="0" dirty="0" smtClean="0"/>
              <a:t>Are thresholds within the range of normal? No</a:t>
            </a:r>
          </a:p>
          <a:p>
            <a:pPr defTabSz="931774">
              <a:defRPr/>
            </a:pPr>
            <a:r>
              <a:rPr lang="en-US" altLang="en-US" baseline="0" dirty="0" smtClean="0"/>
              <a:t>Where does the patient need to go? Process referral to PCM; cannot return for “follow-up” testing, can return for another annual once conductive issues resolved, especially USA/USAF due to profile change</a:t>
            </a: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students write responses in their training booklet</a:t>
            </a:r>
          </a:p>
          <a:p>
            <a:pPr defTabSz="931774">
              <a:defRPr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7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altLang="en-US" dirty="0" smtClean="0"/>
              <a:t>Do a brief review of counseling; have patient confirm their data in </a:t>
            </a:r>
            <a:r>
              <a:rPr lang="en-US" altLang="en-US" baseline="0" dirty="0" smtClean="0"/>
              <a:t>demographic fields 2 thru 14.</a:t>
            </a:r>
          </a:p>
          <a:p>
            <a:pPr defTabSz="931774">
              <a:defRPr/>
            </a:pPr>
            <a:r>
              <a:rPr lang="en-US" altLang="en-US" baseline="0" dirty="0" smtClean="0"/>
              <a:t>Is there a change in hearing? EWS on left ear patient needs to sign DD Form 2216</a:t>
            </a:r>
          </a:p>
          <a:p>
            <a:pPr defTabSz="931774">
              <a:defRPr/>
            </a:pPr>
            <a:r>
              <a:rPr lang="en-US" altLang="en-US" baseline="0" dirty="0" smtClean="0"/>
              <a:t>Are thresholds within the range of normal? No</a:t>
            </a:r>
          </a:p>
          <a:p>
            <a:pPr defTabSz="931774">
              <a:defRPr/>
            </a:pPr>
            <a:r>
              <a:rPr lang="en-US" altLang="en-US" baseline="0" dirty="0" smtClean="0"/>
              <a:t>Where does the patient need to go? Refer to Audiologist and/or Professional Supervisor</a:t>
            </a: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students write responses in their training booklet</a:t>
            </a:r>
          </a:p>
          <a:p>
            <a:pPr defTabSz="931774">
              <a:defRPr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23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altLang="en-US" dirty="0" smtClean="0"/>
              <a:t>Do a brief review of counseling; have patient confirm their data in </a:t>
            </a:r>
            <a:r>
              <a:rPr lang="en-US" altLang="en-US" baseline="0" dirty="0" smtClean="0"/>
              <a:t>demographic fields 2 thru 14.</a:t>
            </a:r>
          </a:p>
          <a:p>
            <a:pPr defTabSz="931774">
              <a:defRPr/>
            </a:pPr>
            <a:r>
              <a:rPr lang="en-US" altLang="en-US" baseline="0" dirty="0" smtClean="0"/>
              <a:t>Is there a change in hearing? STS Right ear patient needs to sign DD Form 2216</a:t>
            </a:r>
          </a:p>
          <a:p>
            <a:pPr defTabSz="931774">
              <a:defRPr/>
            </a:pPr>
            <a:r>
              <a:rPr lang="en-US" altLang="en-US" baseline="0" dirty="0" smtClean="0"/>
              <a:t>Are thresholds within the range of normal? No</a:t>
            </a:r>
          </a:p>
          <a:p>
            <a:pPr defTabSz="931774">
              <a:defRPr/>
            </a:pPr>
            <a:r>
              <a:rPr lang="en-US" altLang="en-US" baseline="0" dirty="0" smtClean="0"/>
              <a:t>Where does the patient need to go? Return after 14 hours auditory rest for follow-up testing</a:t>
            </a: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students write responses in their training booklet</a:t>
            </a:r>
          </a:p>
          <a:p>
            <a:pPr defTabSz="931774">
              <a:defRPr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54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altLang="en-US" dirty="0" smtClean="0"/>
              <a:t>Do a brief review of counseling; have patient confirm their data in </a:t>
            </a:r>
            <a:r>
              <a:rPr lang="en-US" altLang="en-US" baseline="0" dirty="0" smtClean="0"/>
              <a:t>demographic fields 2 thru 14.</a:t>
            </a:r>
          </a:p>
          <a:p>
            <a:pPr defTabSz="931774">
              <a:defRPr/>
            </a:pPr>
            <a:r>
              <a:rPr lang="en-US" altLang="en-US" baseline="0" dirty="0" smtClean="0"/>
              <a:t>Is there a change in hearing? No</a:t>
            </a:r>
          </a:p>
          <a:p>
            <a:pPr defTabSz="931774">
              <a:defRPr/>
            </a:pPr>
            <a:r>
              <a:rPr lang="en-US" altLang="en-US" baseline="0" dirty="0" smtClean="0"/>
              <a:t>Are thresholds within the range of normal? No</a:t>
            </a:r>
          </a:p>
          <a:p>
            <a:pPr defTabSz="931774">
              <a:defRPr/>
            </a:pPr>
            <a:r>
              <a:rPr lang="en-US" altLang="en-US" baseline="0" dirty="0" smtClean="0"/>
              <a:t>Where does the patient need to go? Do otoscopic exam; Refer to PCM if abnormal</a:t>
            </a: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students write responses in their training booklet</a:t>
            </a:r>
          </a:p>
          <a:p>
            <a:pPr defTabSz="931774">
              <a:defRPr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18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altLang="en-US" dirty="0" smtClean="0"/>
              <a:t>Do a brief review of counseling; have patient confirm their data in </a:t>
            </a:r>
            <a:r>
              <a:rPr lang="en-US" altLang="en-US" baseline="0" dirty="0" smtClean="0"/>
              <a:t>demographic fields 2 thru 14.</a:t>
            </a:r>
          </a:p>
          <a:p>
            <a:pPr defTabSz="931774">
              <a:defRPr/>
            </a:pPr>
            <a:r>
              <a:rPr lang="en-US" altLang="en-US" baseline="0" dirty="0" smtClean="0"/>
              <a:t>Is there a change in hearing? STS Left ear patient needs to sign DD Form 2216</a:t>
            </a:r>
          </a:p>
          <a:p>
            <a:pPr defTabSz="931774">
              <a:defRPr/>
            </a:pPr>
            <a:r>
              <a:rPr lang="en-US" altLang="en-US" baseline="0" dirty="0" smtClean="0"/>
              <a:t>Are thresholds within the range of normal? No</a:t>
            </a:r>
          </a:p>
          <a:p>
            <a:pPr defTabSz="931774">
              <a:defRPr/>
            </a:pPr>
            <a:r>
              <a:rPr lang="en-US" altLang="en-US" baseline="0" dirty="0" smtClean="0"/>
              <a:t>Where does the patient need to go? Return after 14 hours auditory rest for follow-up testing</a:t>
            </a: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students write responses in their training booklet</a:t>
            </a:r>
          </a:p>
          <a:p>
            <a:pPr defTabSz="931774">
              <a:defRPr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A6B9-BFC9-4AD4-8752-4BBE4EFC286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BCD9-223D-4477-83B3-D734D7CC51C1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F675-71AA-42FC-9CB0-1256302669FF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7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999C-3F30-41D8-951B-AF2560F9BD58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4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85C2-E304-42C4-A4BA-26FF5B741407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36F1-102B-49FF-B49E-40067C127796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6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830-0FE0-4DB3-94E7-00D2446398A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5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1AB1-6512-439B-93CE-E3609A62085C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1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2F74-F295-4CBC-813C-4D7FFAEE6245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C32F-5CD5-42B1-AA6A-956B322496EC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284C-4355-4522-B119-4F809D311EA7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744C7-6637-421D-ACE6-666421CAF9B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590D25"/>
                </a:solidFill>
                <a:latin typeface="+mn-lt"/>
              </a:rPr>
              <a:t>Counseling Review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43416"/>
          <a:stretch/>
        </p:blipFill>
        <p:spPr>
          <a:xfrm>
            <a:off x="58861" y="85345"/>
            <a:ext cx="12084285" cy="3690085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sp>
        <p:nvSpPr>
          <p:cNvPr id="13" name="Content Placeholder 1"/>
          <p:cNvSpPr txBox="1">
            <a:spLocks/>
          </p:cNvSpPr>
          <p:nvPr/>
        </p:nvSpPr>
        <p:spPr>
          <a:xfrm>
            <a:off x="304798" y="3791712"/>
            <a:ext cx="11582401" cy="2377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[SSN = 990990018] Confirm demographic fields 2 thru 14 (page 6)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Is there a change in </a:t>
            </a:r>
            <a:r>
              <a:rPr lang="en-US" altLang="en-US" sz="2800" b="1" dirty="0" smtClean="0"/>
              <a:t>hearing (ear specific)?</a:t>
            </a:r>
            <a:endParaRPr lang="en-US" altLang="en-US" sz="2800" b="1" dirty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Are thresholds within the range of </a:t>
            </a:r>
            <a:r>
              <a:rPr lang="en-US" altLang="en-US" sz="2800" b="1" dirty="0" smtClean="0"/>
              <a:t>normal (ear specific)?</a:t>
            </a:r>
            <a:endParaRPr lang="en-US" altLang="en-US" sz="2800" b="1" dirty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Where does the patient need to go</a:t>
            </a:r>
            <a:r>
              <a:rPr lang="en-US" altLang="en-US" sz="2800" b="1" dirty="0" smtClean="0"/>
              <a:t>?</a:t>
            </a:r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 smtClean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0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/>
          <p:cNvSpPr txBox="1">
            <a:spLocks/>
          </p:cNvSpPr>
          <p:nvPr/>
        </p:nvSpPr>
        <p:spPr>
          <a:xfrm>
            <a:off x="304798" y="3364992"/>
            <a:ext cx="11582401" cy="2109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[SSN = 990990009] Confirm demographic fields 2 thru 14 (page 31)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Is there a change in </a:t>
            </a:r>
            <a:r>
              <a:rPr lang="en-US" altLang="en-US" sz="2800" b="1" dirty="0" smtClean="0"/>
              <a:t>hearing (ear specific)?</a:t>
            </a:r>
            <a:endParaRPr lang="en-US" altLang="en-US" sz="2800" b="1" dirty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Are thresholds within the range of </a:t>
            </a:r>
            <a:r>
              <a:rPr lang="en-US" altLang="en-US" sz="2800" b="1" dirty="0" smtClean="0"/>
              <a:t>normal (ear specific)?</a:t>
            </a:r>
            <a:endParaRPr lang="en-US" altLang="en-US" sz="2800" b="1" dirty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Where does the patient need to go</a:t>
            </a:r>
            <a:r>
              <a:rPr lang="en-US" altLang="en-US" sz="2800" b="1" dirty="0" smtClean="0"/>
              <a:t>?</a:t>
            </a:r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43496" b="6401"/>
          <a:stretch/>
        </p:blipFill>
        <p:spPr>
          <a:xfrm>
            <a:off x="58861" y="85345"/>
            <a:ext cx="12084285" cy="326745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6400799"/>
            <a:ext cx="12191999" cy="4476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 smtClean="0">
                <a:solidFill>
                  <a:srgbClr val="660033"/>
                </a:solidFill>
              </a:rPr>
              <a:t>Tri-Service Hearing Technician 4.2 Certification Course                                Video Next Slide</a:t>
            </a:r>
            <a:endParaRPr lang="en-US" sz="2600" dirty="0" smtClean="0">
              <a:solidFill>
                <a:srgbClr val="66003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39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/>
          <p:cNvSpPr txBox="1">
            <a:spLocks/>
          </p:cNvSpPr>
          <p:nvPr/>
        </p:nvSpPr>
        <p:spPr>
          <a:xfrm>
            <a:off x="304798" y="3304032"/>
            <a:ext cx="11582401" cy="2109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[SSN = 99099011] Confirm demographic fields 2 thru 14 (page 34)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Is there a change in hearing (ear specific)?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Are thresholds within the range of normal (ear specific)?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 smtClean="0"/>
              <a:t>Where </a:t>
            </a:r>
            <a:r>
              <a:rPr lang="en-US" altLang="en-US" sz="2800" b="1" dirty="0"/>
              <a:t>does the patient need to go</a:t>
            </a:r>
            <a:r>
              <a:rPr lang="en-US" altLang="en-US" sz="2800" b="1" dirty="0" smtClean="0"/>
              <a:t>?</a:t>
            </a:r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 smtClean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43454" b="6443"/>
          <a:stretch/>
        </p:blipFill>
        <p:spPr>
          <a:xfrm>
            <a:off x="58861" y="24384"/>
            <a:ext cx="12084285" cy="326745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249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/>
          <p:cNvSpPr txBox="1">
            <a:spLocks/>
          </p:cNvSpPr>
          <p:nvPr/>
        </p:nvSpPr>
        <p:spPr>
          <a:xfrm>
            <a:off x="304798" y="3523488"/>
            <a:ext cx="11582401" cy="2109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[SSN = 990990006] Confirm demographic fields 2 thru 14 (page 35)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Is there a change in </a:t>
            </a:r>
            <a:r>
              <a:rPr lang="en-US" altLang="en-US" sz="2800" b="1" dirty="0" smtClean="0"/>
              <a:t>hearing (ear specific)?</a:t>
            </a:r>
            <a:endParaRPr lang="en-US" altLang="en-US" sz="2800" b="1" dirty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Are thresholds within the range of </a:t>
            </a:r>
            <a:r>
              <a:rPr lang="en-US" altLang="en-US" sz="2800" b="1" dirty="0" smtClean="0"/>
              <a:t>normal (ear specific)?</a:t>
            </a:r>
            <a:endParaRPr lang="en-US" altLang="en-US" sz="2800" b="1" dirty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Where does the patient need to go</a:t>
            </a:r>
            <a:r>
              <a:rPr lang="en-US" altLang="en-US" sz="2800" b="1" dirty="0" smtClean="0"/>
              <a:t>?</a:t>
            </a:r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 smtClean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43495" b="3223"/>
          <a:stretch/>
        </p:blipFill>
        <p:spPr>
          <a:xfrm>
            <a:off x="60960" y="24385"/>
            <a:ext cx="12084285" cy="3474720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41806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/>
          <p:cNvSpPr txBox="1">
            <a:spLocks/>
          </p:cNvSpPr>
          <p:nvPr/>
        </p:nvSpPr>
        <p:spPr>
          <a:xfrm>
            <a:off x="304798" y="3316224"/>
            <a:ext cx="11582401" cy="2109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[SSN = 990990060] Confirm demographic fields 2 thru 14 (page 36)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Is there a change in hearing (ear specific)?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Are thresholds within the range of normal (ear specific)?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 smtClean="0"/>
              <a:t>Where </a:t>
            </a:r>
            <a:r>
              <a:rPr lang="en-US" altLang="en-US" sz="2800" b="1" dirty="0"/>
              <a:t>does the patient need to go</a:t>
            </a:r>
            <a:r>
              <a:rPr lang="en-US" altLang="en-US" sz="2800" b="1" dirty="0" smtClean="0"/>
              <a:t>?</a:t>
            </a:r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 smtClean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43446" b="6264"/>
          <a:stretch/>
        </p:blipFill>
        <p:spPr>
          <a:xfrm>
            <a:off x="60960" y="24384"/>
            <a:ext cx="12084285" cy="3279648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9655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/>
          <p:cNvSpPr txBox="1">
            <a:spLocks/>
          </p:cNvSpPr>
          <p:nvPr/>
        </p:nvSpPr>
        <p:spPr>
          <a:xfrm>
            <a:off x="304798" y="3535680"/>
            <a:ext cx="11582401" cy="2109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[SSN = 99099013] Confirm demographic fields 2 thru 14 (page 38)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Is there a change in hearing (ear specific)?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Are thresholds within the range of normal (ear specific)?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 smtClean="0"/>
              <a:t>Where </a:t>
            </a:r>
            <a:r>
              <a:rPr lang="en-US" altLang="en-US" sz="2800" b="1" dirty="0"/>
              <a:t>does the patient need to go</a:t>
            </a:r>
            <a:r>
              <a:rPr lang="en-US" altLang="en-US" sz="2800" b="1" dirty="0" smtClean="0"/>
              <a:t>?</a:t>
            </a:r>
            <a:endParaRPr lang="en-US" sz="2800" b="1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 smtClean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8" y="64901"/>
            <a:ext cx="12084285" cy="3457143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1149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590D25"/>
                </a:solidFill>
                <a:latin typeface="+mn-lt"/>
              </a:rPr>
              <a:t>Counseling Review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06240" y="1465616"/>
            <a:ext cx="3791712" cy="12170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lIns="91416" tIns="45708" rIns="91416" bIns="45708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Questions ?</a:t>
            </a:r>
            <a:endParaRPr lang="en-US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88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3494</TotalTime>
  <Words>735</Words>
  <Application>Microsoft Office PowerPoint</Application>
  <PresentationFormat>Widescreen</PresentationFormat>
  <Paragraphs>73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Counseling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Counseling Review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Conservation Overview</dc:title>
  <dc:creator>Mason, Theodore D. (CIV)</dc:creator>
  <cp:lastModifiedBy>Mason, Theodore D. (CIV)</cp:lastModifiedBy>
  <cp:revision>244</cp:revision>
  <dcterms:created xsi:type="dcterms:W3CDTF">2021-11-08T10:46:43Z</dcterms:created>
  <dcterms:modified xsi:type="dcterms:W3CDTF">2021-12-27T11:15:41Z</dcterms:modified>
</cp:coreProperties>
</file>